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56" r:id="rId2"/>
  </p:sldIdLst>
  <p:sldSz cx="12192000" cy="6858000"/>
  <p:notesSz cx="6797675" cy="9928225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97E1FF"/>
    <a:srgbClr val="86CBDE"/>
    <a:srgbClr val="B8B83A"/>
    <a:srgbClr val="7C9062"/>
    <a:srgbClr val="F2B800"/>
    <a:srgbClr val="FFF5D5"/>
    <a:srgbClr val="79CFE7"/>
    <a:srgbClr val="D9F6FF"/>
    <a:srgbClr val="A8D7FE"/>
    <a:srgbClr val="A9D5F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>
    <p:restoredLeft sz="7378" autoAdjust="0"/>
    <p:restoredTop sz="94660"/>
  </p:normalViewPr>
  <p:slideViewPr>
    <p:cSldViewPr snapToGrid="0">
      <p:cViewPr>
        <p:scale>
          <a:sx n="114" d="100"/>
          <a:sy n="114" d="100"/>
        </p:scale>
        <p:origin x="-1188" y="18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31.05.2022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9181466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31.05.2022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19321844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31.05.2022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52008926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31.05.2022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0034445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31.05.2022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1179878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31.05.2022</a:t>
            </a:fld>
            <a:endParaRPr lang="ru-RU" dirty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7925208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31.05.2022</a:t>
            </a:fld>
            <a:endParaRPr lang="ru-RU" dirty="0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19811699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31.05.2022</a:t>
            </a:fld>
            <a:endParaRPr lang="ru-RU" dirty="0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09666938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31.05.2022</a:t>
            </a:fld>
            <a:endParaRPr lang="ru-RU" dirty="0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87504061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31.05.2022</a:t>
            </a:fld>
            <a:endParaRPr lang="ru-RU" dirty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2471949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31.05.2022</a:t>
            </a:fld>
            <a:endParaRPr lang="ru-RU" dirty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5197182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9A44CEA-524A-44E1-8125-3112CED70452}" type="datetimeFigureOut">
              <a:rPr lang="ru-RU" smtClean="0"/>
              <a:t>31.05.2022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32685086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 xmlns=""/>
    </p:ext>
  </p:extLst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458653" y="117447"/>
            <a:ext cx="5158551" cy="448806"/>
          </a:xfrm>
          <a:prstGeom prst="roundRect">
            <a:avLst/>
          </a:prstGeom>
          <a:noFill/>
          <a:ln>
            <a:noFill/>
          </a:ln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>
            <a:noAutofit/>
          </a:bodyPr>
          <a:lstStyle/>
          <a:p>
            <a:pPr algn="ctr"/>
            <a:r>
              <a:rPr lang="ru-RU" sz="1400" b="1" dirty="0" smtClean="0">
                <a:solidFill>
                  <a:srgbClr val="0070C0">
                    <a:alpha val="63000"/>
                  </a:srgbClr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На осуществление предпринимательской деятельности</a:t>
            </a:r>
            <a:endParaRPr lang="ru-RU" sz="1400" b="1" dirty="0">
              <a:solidFill>
                <a:srgbClr val="0070C0">
                  <a:alpha val="63000"/>
                </a:srgbClr>
              </a:solidFill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7751428" y="67112"/>
            <a:ext cx="4278386" cy="1754705"/>
          </a:xfrm>
          <a:prstGeom prst="roundRect">
            <a:avLst/>
          </a:prstGeom>
          <a:solidFill>
            <a:srgbClr val="FFF5D5"/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>
            <a:normAutofit fontScale="85000" lnSpcReduction="10000"/>
          </a:bodyPr>
          <a:lstStyle/>
          <a:p>
            <a:pPr marL="0" indent="0" algn="just">
              <a:buNone/>
            </a:pPr>
            <a:r>
              <a:rPr lang="ru-RU" sz="1100" b="1" dirty="0" smtClean="0"/>
              <a:t>Предмет социального </a:t>
            </a:r>
            <a:r>
              <a:rPr lang="ru-RU" sz="1100" b="1" dirty="0"/>
              <a:t>контракта </a:t>
            </a:r>
            <a:r>
              <a:rPr lang="ru-RU" sz="1100" b="1" dirty="0" smtClean="0"/>
              <a:t>по мероприятию «поиск работы»</a:t>
            </a:r>
            <a:r>
              <a:rPr lang="ru-RU" sz="1100" dirty="0" smtClean="0"/>
              <a:t> -  соглашение </a:t>
            </a:r>
            <a:r>
              <a:rPr lang="ru-RU" sz="1100" dirty="0"/>
              <a:t>Сторон, в соответствии с которым </a:t>
            </a:r>
            <a:r>
              <a:rPr lang="ru-RU" sz="1100" dirty="0" smtClean="0"/>
              <a:t>КГКУ «ЦСПН» обязуется </a:t>
            </a:r>
            <a:r>
              <a:rPr lang="ru-RU" sz="1100" dirty="0"/>
              <a:t>оказать Заявителю государственную социальную помощь при реализации мероприятия по </a:t>
            </a:r>
            <a:r>
              <a:rPr lang="ru-RU" sz="1100" dirty="0" smtClean="0"/>
              <a:t>«осуществлению ИП», </a:t>
            </a:r>
            <a:r>
              <a:rPr lang="ru-RU" sz="1100" dirty="0"/>
              <a:t>а Заявитель (семья Заявителя) - предпринять активные действия по выполнению мероприятий, предусмотренных программой социальной адаптации, в </a:t>
            </a:r>
            <a:r>
              <a:rPr lang="ru-RU" sz="1100" dirty="0" smtClean="0"/>
              <a:t>целях осуществления </a:t>
            </a:r>
            <a:r>
              <a:rPr lang="ru-RU" sz="1100" dirty="0"/>
              <a:t>предпринимательской деятельности  в период действия социального контракта</a:t>
            </a:r>
            <a:r>
              <a:rPr lang="ru-RU" sz="1100" dirty="0" smtClean="0"/>
              <a:t>. </a:t>
            </a:r>
          </a:p>
          <a:p>
            <a:pPr marL="0" indent="0" algn="just">
              <a:buNone/>
            </a:pPr>
            <a:r>
              <a:rPr lang="ru-RU" sz="1100" b="1" u="sng" dirty="0" smtClean="0"/>
              <a:t>Программа </a:t>
            </a:r>
            <a:r>
              <a:rPr lang="ru-RU" sz="1100" b="1" u="sng" dirty="0"/>
              <a:t>социальной адаптации</a:t>
            </a:r>
            <a:r>
              <a:rPr lang="ru-RU" sz="1100" dirty="0"/>
              <a:t> - разработанные межведомственной комиссией совместно с гражданином мероприятия, которые направлены на преодоление им трудной жизненной ситуации, а также определенные такой программой виды, объем и порядок реализации этих мероприятий.</a:t>
            </a:r>
          </a:p>
          <a:p>
            <a:pPr marL="0" indent="0" algn="just">
              <a:buNone/>
            </a:pPr>
            <a:endParaRPr lang="ru-RU" sz="1100" dirty="0"/>
          </a:p>
        </p:txBody>
      </p:sp>
      <p:sp>
        <p:nvSpPr>
          <p:cNvPr id="5" name="Скругленный прямоугольник 4"/>
          <p:cNvSpPr/>
          <p:nvPr/>
        </p:nvSpPr>
        <p:spPr>
          <a:xfrm>
            <a:off x="1690216" y="1821817"/>
            <a:ext cx="3983663" cy="634751"/>
          </a:xfrm>
          <a:prstGeom prst="roundRect">
            <a:avLst/>
          </a:prstGeom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marL="171450" indent="-171450" algn="just">
              <a:buFont typeface="Arial" panose="020B0604020202020204" pitchFamily="34" charset="0"/>
              <a:buChar char="•"/>
            </a:pPr>
            <a:r>
              <a:rPr lang="ru-RU" sz="1200" dirty="0" smtClean="0"/>
              <a:t>малоимущие семьи;</a:t>
            </a:r>
          </a:p>
          <a:p>
            <a:pPr marL="171450" indent="-171450" algn="just">
              <a:buFont typeface="Arial" panose="020B0604020202020204" pitchFamily="34" charset="0"/>
              <a:buChar char="•"/>
            </a:pPr>
            <a:r>
              <a:rPr lang="ru-RU" sz="1200" dirty="0" smtClean="0"/>
              <a:t> </a:t>
            </a:r>
            <a:r>
              <a:rPr lang="ru-RU" sz="1200" dirty="0"/>
              <a:t>малоимущие одиноко проживающие </a:t>
            </a:r>
            <a:r>
              <a:rPr lang="ru-RU" sz="1200" dirty="0" smtClean="0"/>
              <a:t>граждане </a:t>
            </a:r>
            <a:endParaRPr lang="ru-RU" sz="1200" b="1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cxnSp>
        <p:nvCxnSpPr>
          <p:cNvPr id="12" name="Прямая со стрелкой 11"/>
          <p:cNvCxnSpPr/>
          <p:nvPr/>
        </p:nvCxnSpPr>
        <p:spPr>
          <a:xfrm>
            <a:off x="5695406" y="2679497"/>
            <a:ext cx="705394" cy="1"/>
          </a:xfrm>
          <a:prstGeom prst="straightConnector1">
            <a:avLst/>
          </a:prstGeom>
          <a:ln>
            <a:noFill/>
            <a:tailEnd type="triangle"/>
          </a:ln>
          <a:effectLst>
            <a:outerShdw blurRad="127000" dist="38100" dir="2700000" algn="ctr">
              <a:srgbClr val="000000">
                <a:alpha val="45000"/>
              </a:srgbClr>
            </a:outerShdw>
          </a:effectLst>
          <a:scene3d>
            <a:camera prst="perspectiveFront" fov="2700000">
              <a:rot lat="20376000" lon="1938000" rev="20112001"/>
            </a:camera>
            <a:lightRig rig="soft" dir="t">
              <a:rot lat="0" lon="0" rev="0"/>
            </a:lightRig>
          </a:scene3d>
          <a:sp3d prstMaterial="translucentPowder">
            <a:bevelT w="203200" h="50800" prst="softRound"/>
          </a:sp3d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13" name="Скругленный прямоугольник 12"/>
          <p:cNvSpPr/>
          <p:nvPr/>
        </p:nvSpPr>
        <p:spPr>
          <a:xfrm>
            <a:off x="1651911" y="5701754"/>
            <a:ext cx="4279103" cy="1062145"/>
          </a:xfrm>
          <a:prstGeom prst="roundRect">
            <a:avLst/>
          </a:prstGeom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ru-RU" sz="1300" b="1" dirty="0" smtClean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 algn="just"/>
            <a:r>
              <a:rPr lang="ru-RU" sz="1200" b="1" smtClean="0">
                <a:ea typeface="Tahoma" panose="020B0604030504040204" pitchFamily="34" charset="0"/>
                <a:cs typeface="Tahoma" panose="020B0604030504040204" pitchFamily="34" charset="0"/>
              </a:rPr>
              <a:t>Выплаты </a:t>
            </a:r>
            <a:r>
              <a:rPr lang="ru-RU" sz="1200" b="1" dirty="0" smtClean="0">
                <a:ea typeface="Tahoma" panose="020B0604030504040204" pitchFamily="34" charset="0"/>
                <a:cs typeface="Tahoma" panose="020B0604030504040204" pitchFamily="34" charset="0"/>
              </a:rPr>
              <a:t>связанные с осуществлением ИП</a:t>
            </a:r>
            <a:r>
              <a:rPr lang="ru-RU" sz="1200" dirty="0" smtClean="0">
                <a:ea typeface="Tahoma" panose="020B0604030504040204" pitchFamily="34" charset="0"/>
                <a:cs typeface="Tahoma" panose="020B0604030504040204" pitchFamily="34" charset="0"/>
              </a:rPr>
              <a:t>: </a:t>
            </a:r>
            <a:r>
              <a:rPr lang="ru-RU" sz="1200" b="1" dirty="0" smtClean="0">
                <a:ea typeface="Tahoma" panose="020B0604030504040204" pitchFamily="34" charset="0"/>
                <a:cs typeface="Tahoma" panose="020B0604030504040204" pitchFamily="34" charset="0"/>
              </a:rPr>
              <a:t>не </a:t>
            </a:r>
            <a:r>
              <a:rPr lang="ru-RU" sz="1200" b="1" dirty="0"/>
              <a:t>&gt; </a:t>
            </a:r>
            <a:r>
              <a:rPr lang="ru-RU" sz="1200" b="1" dirty="0" smtClean="0"/>
              <a:t>3</a:t>
            </a:r>
            <a:r>
              <a:rPr lang="ru-RU" sz="1200" b="1" dirty="0" smtClean="0">
                <a:ea typeface="Tahoma" panose="020B0604030504040204" pitchFamily="34" charset="0"/>
                <a:cs typeface="Tahoma" panose="020B0604030504040204" pitchFamily="34" charset="0"/>
              </a:rPr>
              <a:t>50 000</a:t>
            </a:r>
            <a:r>
              <a:rPr lang="ru-RU" sz="1200" dirty="0" smtClean="0">
                <a:ea typeface="Tahoma" panose="020B0604030504040204" pitchFamily="34" charset="0"/>
                <a:cs typeface="Tahoma" panose="020B0604030504040204" pitchFamily="34" charset="0"/>
              </a:rPr>
              <a:t> р</a:t>
            </a:r>
            <a:r>
              <a:rPr lang="ru-RU" sz="1200" smtClean="0">
                <a:ea typeface="Tahoma" panose="020B0604030504040204" pitchFamily="34" charset="0"/>
                <a:cs typeface="Tahoma" panose="020B0604030504040204" pitchFamily="34" charset="0"/>
              </a:rPr>
              <a:t>. </a:t>
            </a:r>
            <a:r>
              <a:rPr lang="ru-RU" sz="1200" b="1" dirty="0" smtClean="0">
                <a:ea typeface="Tahoma" panose="020B0604030504040204" pitchFamily="34" charset="0"/>
                <a:cs typeface="Tahoma" panose="020B0604030504040204" pitchFamily="34" charset="0"/>
              </a:rPr>
              <a:t>Выплаты </a:t>
            </a:r>
            <a:r>
              <a:rPr lang="ru-RU" sz="1200" b="1" dirty="0">
                <a:ea typeface="Tahoma" panose="020B0604030504040204" pitchFamily="34" charset="0"/>
                <a:cs typeface="Tahoma" panose="020B0604030504040204" pitchFamily="34" charset="0"/>
              </a:rPr>
              <a:t>связанные с </a:t>
            </a:r>
            <a:r>
              <a:rPr lang="ru-RU" sz="1200" b="1" dirty="0" smtClean="0">
                <a:ea typeface="Tahoma" panose="020B0604030504040204" pitchFamily="34" charset="0"/>
                <a:cs typeface="Tahoma" panose="020B0604030504040204" pitchFamily="34" charset="0"/>
              </a:rPr>
              <a:t>обучением</a:t>
            </a:r>
            <a:r>
              <a:rPr lang="ru-RU" sz="1200" dirty="0" smtClean="0">
                <a:ea typeface="Tahoma" panose="020B0604030504040204" pitchFamily="34" charset="0"/>
                <a:cs typeface="Tahoma" panose="020B0604030504040204" pitchFamily="34" charset="0"/>
              </a:rPr>
              <a:t>: оплата услуг обучения не </a:t>
            </a:r>
            <a:r>
              <a:rPr lang="ru-RU" sz="1200" dirty="0" smtClean="0"/>
              <a:t>&gt; 30 </a:t>
            </a:r>
            <a:r>
              <a:rPr lang="ru-RU" sz="1200" dirty="0" err="1" smtClean="0"/>
              <a:t>тыс.р</a:t>
            </a:r>
            <a:r>
              <a:rPr lang="ru-RU" sz="1200" dirty="0" smtClean="0"/>
              <a:t>.</a:t>
            </a:r>
            <a:endParaRPr lang="ru-RU" sz="1200" dirty="0"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14" name="Скругленный прямоугольник 13"/>
          <p:cNvSpPr/>
          <p:nvPr/>
        </p:nvSpPr>
        <p:spPr>
          <a:xfrm>
            <a:off x="7357145" y="1929469"/>
            <a:ext cx="4672669" cy="3423194"/>
          </a:xfrm>
          <a:prstGeom prst="roundRect">
            <a:avLst/>
          </a:prstGeom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ru-RU" sz="1100" dirty="0" smtClean="0"/>
              <a:t>1. Заявление;</a:t>
            </a:r>
          </a:p>
          <a:p>
            <a:pPr algn="just"/>
            <a:r>
              <a:rPr lang="ru-RU" sz="1100" dirty="0" smtClean="0"/>
              <a:t>2. Паспорт гражданина РФ (в случае его отсутствия - временное удостоверение личности гражданина РФ).</a:t>
            </a:r>
          </a:p>
          <a:p>
            <a:pPr algn="just"/>
            <a:r>
              <a:rPr lang="ru-RU" sz="1100" dirty="0" smtClean="0"/>
              <a:t>В случае обращения малоимущей семьи - паспорт гражданина Российской Федерации (в случае его отсутствия - временное удостоверение личности гражданина Российской Федерации) каждого члена семьи заявителя;</a:t>
            </a:r>
          </a:p>
          <a:p>
            <a:pPr algn="just"/>
            <a:r>
              <a:rPr lang="ru-RU" sz="1100" dirty="0" smtClean="0"/>
              <a:t>3. Документы, подтверждающие доходы заявителя и каждого члена его семьи за три последних месяца</a:t>
            </a:r>
            <a:r>
              <a:rPr lang="ru-RU" sz="1100" b="1" dirty="0" smtClean="0"/>
              <a:t>,</a:t>
            </a:r>
            <a:r>
              <a:rPr lang="ru-RU" sz="1100" dirty="0" smtClean="0"/>
              <a:t> предшествующих месяцу обращения, в соответствии с видами доходов, утвержденных постановлением Правительства Российской Федерации № 512; </a:t>
            </a:r>
          </a:p>
          <a:p>
            <a:pPr algn="just"/>
            <a:r>
              <a:rPr lang="ru-RU" sz="1100" dirty="0" smtClean="0"/>
              <a:t>4</a:t>
            </a:r>
            <a:r>
              <a:rPr lang="ru-RU" sz="1100" dirty="0"/>
              <a:t>. Согласие на обработку персональных данных несовершеннолетних лиц, зарегистрированных совместно с заявителем;</a:t>
            </a:r>
          </a:p>
          <a:p>
            <a:pPr algn="just"/>
            <a:r>
              <a:rPr lang="ru-RU" sz="1100" dirty="0"/>
              <a:t>5. </a:t>
            </a:r>
            <a:r>
              <a:rPr lang="ru-RU" sz="1100" dirty="0" smtClean="0"/>
              <a:t>Свидетельство </a:t>
            </a:r>
            <a:r>
              <a:rPr lang="ru-RU" sz="1100" dirty="0"/>
              <a:t>о рождении ребенка (детей</a:t>
            </a:r>
            <a:r>
              <a:rPr lang="ru-RU" sz="1100" dirty="0" smtClean="0"/>
              <a:t>), выданное  компетентными органами иностранных государств и нотариально </a:t>
            </a:r>
            <a:r>
              <a:rPr lang="ru-RU" sz="1100" dirty="0"/>
              <a:t>удостоверенный перевод на русский язык</a:t>
            </a:r>
            <a:r>
              <a:rPr lang="ru-RU" sz="1100" dirty="0" smtClean="0"/>
              <a:t> </a:t>
            </a:r>
            <a:r>
              <a:rPr lang="ru-RU" sz="1100" dirty="0"/>
              <a:t>(в случае обращения малоимущей семьи, имеющей несовершеннолетних детей </a:t>
            </a:r>
            <a:r>
              <a:rPr lang="ru-RU" sz="1100" dirty="0" smtClean="0"/>
              <a:t>и регистрации </a:t>
            </a:r>
            <a:r>
              <a:rPr lang="ru-RU" sz="1100" dirty="0"/>
              <a:t>записи акта о рождении ребенка за пределами </a:t>
            </a:r>
            <a:r>
              <a:rPr lang="ru-RU" sz="1100" dirty="0" smtClean="0"/>
              <a:t>Российской Федерации). </a:t>
            </a:r>
            <a:endParaRPr lang="ru-RU" sz="1100" dirty="0"/>
          </a:p>
        </p:txBody>
      </p:sp>
      <p:sp>
        <p:nvSpPr>
          <p:cNvPr id="16" name="Скругленный прямоугольник 15"/>
          <p:cNvSpPr/>
          <p:nvPr/>
        </p:nvSpPr>
        <p:spPr>
          <a:xfrm>
            <a:off x="1533193" y="3892492"/>
            <a:ext cx="4238433" cy="1748168"/>
          </a:xfrm>
          <a:prstGeom prst="roundRect">
            <a:avLst>
              <a:gd name="adj" fmla="val 33314"/>
            </a:avLst>
          </a:prstGeom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ru-RU" sz="1600" b="1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71450" lvl="0" indent="-171450" algn="just">
              <a:buFont typeface="Arial" panose="020B0604020202020204" pitchFamily="34" charset="0"/>
              <a:buChar char="•"/>
            </a:pPr>
            <a:r>
              <a:rPr lang="ru-RU" sz="1100" dirty="0" smtClean="0"/>
              <a:t>встать на учет в качестве ИП или налогоплательщика налога на профессиональный доход (быть действующим ИП или </a:t>
            </a:r>
            <a:r>
              <a:rPr lang="ru-RU" sz="1100" dirty="0" err="1" smtClean="0"/>
              <a:t>самозанятым</a:t>
            </a:r>
            <a:r>
              <a:rPr lang="ru-RU" sz="1100" dirty="0" smtClean="0"/>
              <a:t>);</a:t>
            </a:r>
          </a:p>
          <a:p>
            <a:pPr marL="171450" lvl="0" indent="-171450" algn="just">
              <a:buFont typeface="Arial" panose="020B0604020202020204" pitchFamily="34" charset="0"/>
              <a:buChar char="•"/>
            </a:pPr>
            <a:r>
              <a:rPr lang="ru-RU" sz="1100" dirty="0" smtClean="0"/>
              <a:t>составить бизнес – план;</a:t>
            </a:r>
          </a:p>
          <a:p>
            <a:pPr marL="171450" lvl="0" indent="-171450" algn="just">
              <a:buFont typeface="Arial" panose="020B0604020202020204" pitchFamily="34" charset="0"/>
              <a:buChar char="•"/>
            </a:pPr>
            <a:r>
              <a:rPr lang="ru-RU" sz="1100" dirty="0" smtClean="0"/>
              <a:t>приобрести основные средства, материально-производственные запасы, имущественные обязательства (не более 15 %), лицензию на программное обеспечение и (или) осуществление отдельных видов деятельности </a:t>
            </a:r>
            <a:r>
              <a:rPr lang="ru-RU" sz="1100" dirty="0"/>
              <a:t>по </a:t>
            </a:r>
            <a:r>
              <a:rPr lang="ru-RU" sz="1100" dirty="0" smtClean="0"/>
              <a:t>99-ФЗ (не более 10%), </a:t>
            </a:r>
            <a:r>
              <a:rPr lang="ru-RU" sz="1100" dirty="0"/>
              <a:t>понести расходы связанные с постановкой на учет (не более 5 %),   </a:t>
            </a:r>
            <a:endParaRPr lang="ru-RU" sz="1100" dirty="0" smtClean="0"/>
          </a:p>
          <a:p>
            <a:pPr algn="ctr"/>
            <a:r>
              <a:rPr lang="ru-RU" sz="1200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 , </a:t>
            </a:r>
            <a:endParaRPr lang="ru-RU" sz="1200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1" name="Скругленный прямоугольник 20"/>
          <p:cNvSpPr/>
          <p:nvPr/>
        </p:nvSpPr>
        <p:spPr>
          <a:xfrm>
            <a:off x="7617204" y="5436066"/>
            <a:ext cx="4412610" cy="1319842"/>
          </a:xfrm>
          <a:prstGeom prst="roundRect">
            <a:avLst/>
          </a:prstGeom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just"/>
            <a:r>
              <a:rPr lang="ru-RU" sz="1100" dirty="0" smtClean="0"/>
              <a:t>1. Подать </a:t>
            </a:r>
            <a:r>
              <a:rPr lang="ru-RU" sz="1100" dirty="0"/>
              <a:t>заявление и пакет документов через МФЦ в органы социальной защиты.</a:t>
            </a:r>
          </a:p>
          <a:p>
            <a:pPr algn="just"/>
            <a:r>
              <a:rPr lang="ru-RU" sz="1100" dirty="0"/>
              <a:t>2. Разработать совместно с межведомственной комиссией индивидуальную программу  социальной адаптации. </a:t>
            </a:r>
          </a:p>
          <a:p>
            <a:pPr algn="just"/>
            <a:r>
              <a:rPr lang="ru-RU" sz="1100" dirty="0"/>
              <a:t>3. Заключить социальный контракт.</a:t>
            </a:r>
          </a:p>
          <a:p>
            <a:pPr algn="just"/>
            <a:r>
              <a:rPr lang="ru-RU" sz="1100" dirty="0"/>
              <a:t>4. Выполнять мероприятия программы социальной адаптации и обязанности, установленные социальным контрактом.</a:t>
            </a:r>
          </a:p>
          <a:p>
            <a:pPr algn="just"/>
            <a:r>
              <a:rPr lang="ru-RU" sz="1100" dirty="0"/>
              <a:t>5. Предоставлять </a:t>
            </a:r>
            <a:r>
              <a:rPr lang="ru-RU" sz="1100" dirty="0" smtClean="0"/>
              <a:t>отчетность и документы.</a:t>
            </a:r>
            <a:endParaRPr lang="ru-RU" sz="1100" dirty="0"/>
          </a:p>
        </p:txBody>
      </p:sp>
      <p:sp>
        <p:nvSpPr>
          <p:cNvPr id="26" name="Объект 3"/>
          <p:cNvSpPr txBox="1">
            <a:spLocks/>
          </p:cNvSpPr>
          <p:nvPr/>
        </p:nvSpPr>
        <p:spPr>
          <a:xfrm>
            <a:off x="3092426" y="662727"/>
            <a:ext cx="1060523" cy="1057010"/>
          </a:xfrm>
          <a:prstGeom prst="roundRect">
            <a:avLst/>
          </a:prstGeom>
          <a:solidFill>
            <a:srgbClr val="F89E8C"/>
          </a:solidFill>
          <a:ln/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vert="horz" lIns="91440" tIns="45720" rIns="91440" bIns="45720" rtlCol="0" anchor="ctr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Font typeface="Arial" panose="020B0604020202020204" pitchFamily="34" charset="0"/>
              <a:buNone/>
            </a:pPr>
            <a:r>
              <a:rPr lang="ru-RU" sz="1200" dirty="0" smtClean="0">
                <a:solidFill>
                  <a:schemeClr val="tx1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Срок действия СК</a:t>
            </a:r>
          </a:p>
        </p:txBody>
      </p:sp>
      <p:sp>
        <p:nvSpPr>
          <p:cNvPr id="30" name="Объект 3"/>
          <p:cNvSpPr txBox="1">
            <a:spLocks/>
          </p:cNvSpPr>
          <p:nvPr/>
        </p:nvSpPr>
        <p:spPr>
          <a:xfrm>
            <a:off x="4311940" y="637557"/>
            <a:ext cx="3238151" cy="1098955"/>
          </a:xfrm>
          <a:prstGeom prst="roundRect">
            <a:avLst/>
          </a:prstGeom>
          <a:solidFill>
            <a:srgbClr val="D7F1FD"/>
          </a:solidFill>
          <a:ln w="9525" cap="flat" cmpd="sng" algn="ctr">
            <a:noFill/>
            <a:prstDash val="solid"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vert="horz" lIns="91440" tIns="45720" rIns="91440" bIns="45720" rtlCol="0" anchor="ctr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just"/>
            <a:r>
              <a:rPr lang="ru-RU" sz="1200" dirty="0"/>
              <a:t>не более чем на </a:t>
            </a:r>
            <a:r>
              <a:rPr lang="ru-RU" sz="1200" dirty="0" smtClean="0"/>
              <a:t>12 </a:t>
            </a:r>
            <a:r>
              <a:rPr lang="ru-RU" sz="1200" dirty="0"/>
              <a:t>месяцев </a:t>
            </a:r>
          </a:p>
          <a:p>
            <a:pPr algn="just"/>
            <a:r>
              <a:rPr lang="ru-RU" sz="1200" dirty="0" smtClean="0"/>
              <a:t>может </a:t>
            </a:r>
            <a:r>
              <a:rPr lang="ru-RU" sz="1200" dirty="0"/>
              <a:t>быть </a:t>
            </a:r>
            <a:r>
              <a:rPr lang="ru-RU" sz="1200" dirty="0" smtClean="0"/>
              <a:t>продлен, </a:t>
            </a:r>
            <a:r>
              <a:rPr lang="ru-RU" sz="1200" dirty="0"/>
              <a:t>но не более чем на половину срока </a:t>
            </a:r>
            <a:r>
              <a:rPr lang="ru-RU" sz="1200" dirty="0" smtClean="0"/>
              <a:t>ранее заключенного СК</a:t>
            </a:r>
            <a:endParaRPr lang="ru-RU" sz="1700" b="1" dirty="0">
              <a:solidFill>
                <a:schemeClr val="tx1"/>
              </a:solidFill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38" name="Скругленный прямоугольник 37"/>
          <p:cNvSpPr/>
          <p:nvPr/>
        </p:nvSpPr>
        <p:spPr>
          <a:xfrm>
            <a:off x="6048103" y="5428075"/>
            <a:ext cx="1501629" cy="1327833"/>
          </a:xfrm>
          <a:prstGeom prst="roundRect">
            <a:avLst/>
          </a:prstGeom>
          <a:solidFill>
            <a:srgbClr val="F89E8C"/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ru-RU" sz="1200" b="1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1200" b="1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Действия для граждан</a:t>
            </a:r>
          </a:p>
        </p:txBody>
      </p:sp>
      <p:sp>
        <p:nvSpPr>
          <p:cNvPr id="51" name="Скругленный прямоугольник 50"/>
          <p:cNvSpPr/>
          <p:nvPr/>
        </p:nvSpPr>
        <p:spPr>
          <a:xfrm>
            <a:off x="5805180" y="2202356"/>
            <a:ext cx="1501629" cy="3058610"/>
          </a:xfrm>
          <a:prstGeom prst="roundRect">
            <a:avLst/>
          </a:prstGeom>
          <a:ln/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1200" b="1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Обязательные документы </a:t>
            </a:r>
            <a:r>
              <a:rPr lang="ru-RU" sz="1200" b="1" dirty="0">
                <a:solidFill>
                  <a:schemeClr val="tx1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для назначения ГСП по СК</a:t>
            </a:r>
          </a:p>
          <a:p>
            <a:pPr algn="ctr"/>
            <a:endParaRPr lang="ru-RU" sz="1200" b="1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53" name="Скругленный прямоугольник 52"/>
          <p:cNvSpPr/>
          <p:nvPr/>
        </p:nvSpPr>
        <p:spPr>
          <a:xfrm>
            <a:off x="1549979" y="2553904"/>
            <a:ext cx="4128102" cy="1275127"/>
          </a:xfrm>
          <a:prstGeom prst="roundRect">
            <a:avLst/>
          </a:prstGeom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marL="171450" lvl="0" indent="-171450" algn="just">
              <a:buFont typeface="Arial" panose="020B0604020202020204" pitchFamily="34" charset="0"/>
              <a:buChar char="•"/>
            </a:pPr>
            <a:r>
              <a:rPr lang="ru-RU" sz="1200" dirty="0" smtClean="0"/>
              <a:t> среднедушевой </a:t>
            </a:r>
            <a:r>
              <a:rPr lang="ru-RU" sz="1200" dirty="0"/>
              <a:t>доход семьи (одиноко проживающего гражданина) ниже величины прожиточного минимума, установленного в Приморском крае (ВПМ определяется по социально-демографическим группам);</a:t>
            </a:r>
          </a:p>
          <a:p>
            <a:pPr marL="171450" lvl="0" indent="-171450" algn="just">
              <a:buFont typeface="Arial" panose="020B0604020202020204" pitchFamily="34" charset="0"/>
              <a:buChar char="•"/>
            </a:pPr>
            <a:r>
              <a:rPr lang="ru-RU" sz="1200" dirty="0" smtClean="0"/>
              <a:t>проживание на </a:t>
            </a:r>
            <a:r>
              <a:rPr lang="ru-RU" sz="1200" dirty="0"/>
              <a:t>территории Приморского </a:t>
            </a:r>
            <a:r>
              <a:rPr lang="ru-RU" sz="1200" dirty="0" smtClean="0"/>
              <a:t>края</a:t>
            </a:r>
            <a:endParaRPr lang="ru-RU" sz="1200" dirty="0"/>
          </a:p>
        </p:txBody>
      </p:sp>
      <p:sp>
        <p:nvSpPr>
          <p:cNvPr id="4" name="Скругленный прямоугольник 3"/>
          <p:cNvSpPr/>
          <p:nvPr/>
        </p:nvSpPr>
        <p:spPr>
          <a:xfrm>
            <a:off x="165789" y="1758115"/>
            <a:ext cx="1367404" cy="706844"/>
          </a:xfrm>
          <a:prstGeom prst="roundRect">
            <a:avLst/>
          </a:prstGeom>
          <a:solidFill>
            <a:srgbClr val="D9F6FF"/>
          </a:solidFill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1200" b="1" dirty="0" smtClean="0">
                <a:solidFill>
                  <a:schemeClr val="tx1"/>
                </a:solidFill>
              </a:rPr>
              <a:t>Кто может быть участником СК</a:t>
            </a:r>
            <a:endParaRPr lang="ru-RU" sz="1200" b="1" dirty="0">
              <a:solidFill>
                <a:schemeClr val="tx1"/>
              </a:solidFill>
            </a:endParaRPr>
          </a:p>
        </p:txBody>
      </p:sp>
      <p:sp>
        <p:nvSpPr>
          <p:cNvPr id="40" name="Скругленный прямоугольник 39"/>
          <p:cNvSpPr/>
          <p:nvPr/>
        </p:nvSpPr>
        <p:spPr>
          <a:xfrm>
            <a:off x="92281" y="2579858"/>
            <a:ext cx="1367403" cy="1166069"/>
          </a:xfrm>
          <a:prstGeom prst="roundRect">
            <a:avLst/>
          </a:prstGeom>
          <a:solidFill>
            <a:srgbClr val="97E1FF"/>
          </a:solidFill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200" b="1" dirty="0" smtClean="0">
                <a:solidFill>
                  <a:schemeClr val="tx1"/>
                </a:solidFill>
              </a:rPr>
              <a:t>Условия для назначения ГСП по СК</a:t>
            </a:r>
            <a:endParaRPr lang="ru-RU" sz="1200" b="1" dirty="0">
              <a:solidFill>
                <a:schemeClr val="tx1"/>
              </a:solidFill>
            </a:endParaRPr>
          </a:p>
        </p:txBody>
      </p:sp>
      <p:sp>
        <p:nvSpPr>
          <p:cNvPr id="41" name="Скругленный прямоугольник 40"/>
          <p:cNvSpPr/>
          <p:nvPr/>
        </p:nvSpPr>
        <p:spPr>
          <a:xfrm>
            <a:off x="92281" y="3951216"/>
            <a:ext cx="1367403" cy="1484850"/>
          </a:xfrm>
          <a:prstGeom prst="roundRect">
            <a:avLst/>
          </a:prstGeom>
          <a:solidFill>
            <a:srgbClr val="86CBDE"/>
          </a:solidFill>
          <a:ln/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200" b="1" dirty="0" smtClean="0">
                <a:solidFill>
                  <a:schemeClr val="tx1"/>
                </a:solidFill>
              </a:rPr>
              <a:t>Условия для получения ГСП по СК</a:t>
            </a:r>
            <a:endParaRPr lang="ru-RU" sz="1200" b="1" dirty="0">
              <a:solidFill>
                <a:schemeClr val="tx1"/>
              </a:solidFill>
            </a:endParaRPr>
          </a:p>
        </p:txBody>
      </p:sp>
      <p:sp>
        <p:nvSpPr>
          <p:cNvPr id="42" name="Скругленный прямоугольник 41"/>
          <p:cNvSpPr/>
          <p:nvPr/>
        </p:nvSpPr>
        <p:spPr>
          <a:xfrm>
            <a:off x="158673" y="5764671"/>
            <a:ext cx="1367403" cy="936310"/>
          </a:xfrm>
          <a:prstGeom prst="roundRect">
            <a:avLst/>
          </a:prstGeom>
          <a:solidFill>
            <a:srgbClr val="79CFE7"/>
          </a:solidFill>
        </p:spPr>
        <p:style>
          <a:lnRef idx="1">
            <a:schemeClr val="accent5"/>
          </a:lnRef>
          <a:fillRef idx="3">
            <a:schemeClr val="accent5"/>
          </a:fillRef>
          <a:effectRef idx="2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200" b="1" dirty="0" smtClean="0">
                <a:solidFill>
                  <a:schemeClr val="tx1"/>
                </a:solidFill>
              </a:rPr>
              <a:t>Размер и период выплаты, в том числе в связи с обучением</a:t>
            </a:r>
            <a:endParaRPr lang="ru-RU" sz="1200" b="1" dirty="0">
              <a:solidFill>
                <a:schemeClr val="tx1"/>
              </a:solidFill>
            </a:endParaRPr>
          </a:p>
        </p:txBody>
      </p:sp>
      <p:pic>
        <p:nvPicPr>
          <p:cNvPr id="19" name="Рисунок 18" descr="https://ds04.infourok.ru/uploads/ex/0b31/000d9fc0-7871c9de/img10.jpg"/>
          <p:cNvPicPr/>
          <p:nvPr/>
        </p:nvPicPr>
        <p:blipFill rotWithShape="1">
          <a:blip r:embed="rId2" cstate="print"/>
          <a:srcRect b="8696"/>
          <a:stretch/>
        </p:blipFill>
        <p:spPr bwMode="auto">
          <a:xfrm>
            <a:off x="158673" y="662728"/>
            <a:ext cx="1560352" cy="1057010"/>
          </a:xfrm>
          <a:prstGeom prst="rect">
            <a:avLst/>
          </a:prstGeom>
          <a:noFill/>
          <a:ln>
            <a:noFill/>
          </a:ln>
          <a:extLst>
            <a:ext uri="{53640926-AAD7-44D8-BBD7-CCE9431645EC}">
              <a14:shadowObscured xmlns:a14="http://schemas.microsoft.com/office/drawing/2010/main"/>
            </a:ext>
          </a:extLst>
        </p:spPr>
      </p:pic>
      <p:pic>
        <p:nvPicPr>
          <p:cNvPr id="20" name="Рисунок 19" descr="http://dtsr-shahty.ru/images/dtsr/sockon2.png"/>
          <p:cNvPicPr/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92281" y="37747"/>
            <a:ext cx="2324974" cy="52850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2" name="Объект 3"/>
          <p:cNvSpPr txBox="1">
            <a:spLocks/>
          </p:cNvSpPr>
          <p:nvPr/>
        </p:nvSpPr>
        <p:spPr>
          <a:xfrm>
            <a:off x="1837197" y="662727"/>
            <a:ext cx="1160115" cy="1073785"/>
          </a:xfrm>
          <a:prstGeom prst="roundRect">
            <a:avLst/>
          </a:prstGeom>
          <a:solidFill>
            <a:srgbClr val="86CBDE"/>
          </a:solidFill>
          <a:ln/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vert="horz" lIns="91440" tIns="45720" rIns="91440" bIns="45720" rtlCol="0" anchor="ctr">
            <a:normAutofit fontScale="92500"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Font typeface="Arial" panose="020B0604020202020204" pitchFamily="34" charset="0"/>
              <a:buNone/>
            </a:pPr>
            <a:r>
              <a:rPr lang="ru-RU" sz="1200" dirty="0" smtClean="0">
                <a:solidFill>
                  <a:schemeClr val="tx1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Заключить СК по данному направлению можно 1 раз</a:t>
            </a:r>
          </a:p>
        </p:txBody>
      </p:sp>
    </p:spTree>
    <p:extLst>
      <p:ext uri="{BB962C8B-B14F-4D97-AF65-F5344CB8AC3E}">
        <p14:creationId xmlns:p14="http://schemas.microsoft.com/office/powerpoint/2010/main" val="40561938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Зеленый и желтый">
      <a:dk1>
        <a:sysClr val="windowText" lastClr="000000"/>
      </a:dk1>
      <a:lt1>
        <a:sysClr val="window" lastClr="FFFFFF"/>
      </a:lt1>
      <a:dk2>
        <a:srgbClr val="455F51"/>
      </a:dk2>
      <a:lt2>
        <a:srgbClr val="E2DFCC"/>
      </a:lt2>
      <a:accent1>
        <a:srgbClr val="99CB38"/>
      </a:accent1>
      <a:accent2>
        <a:srgbClr val="63A537"/>
      </a:accent2>
      <a:accent3>
        <a:srgbClr val="37A76F"/>
      </a:accent3>
      <a:accent4>
        <a:srgbClr val="44C1A3"/>
      </a:accent4>
      <a:accent5>
        <a:srgbClr val="4EB3CF"/>
      </a:accent5>
      <a:accent6>
        <a:srgbClr val="51C3F9"/>
      </a:accent6>
      <a:hlink>
        <a:srgbClr val="EE7B08"/>
      </a:hlink>
      <a:folHlink>
        <a:srgbClr val="977B2D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Тонкие сплошные">
      <a:fillStyleLst>
        <a:solidFill>
          <a:schemeClr val="phClr"/>
        </a:solidFill>
        <a:solidFill>
          <a:schemeClr val="phClr">
            <a:tint val="65000"/>
          </a:schemeClr>
        </a:solidFill>
        <a:solidFill>
          <a:schemeClr val="phClr">
            <a:shade val="80000"/>
            <a:satMod val="150000"/>
          </a:schemeClr>
        </a:solidFill>
      </a:fillStyleLst>
      <a:lnStyleLst>
        <a:ln w="9525" cap="flat" cmpd="sng" algn="ctr">
          <a:solidFill>
            <a:schemeClr val="phClr"/>
          </a:solidFill>
          <a:prstDash val="solid"/>
        </a:ln>
        <a:ln w="10795" cap="flat" cmpd="sng" algn="ctr">
          <a:solidFill>
            <a:schemeClr val="phClr"/>
          </a:solidFill>
          <a:prstDash val="solid"/>
        </a:ln>
        <a:ln w="17145" cap="flat" cmpd="sng" algn="ctr">
          <a:solidFill>
            <a:schemeClr val="phClr">
              <a:shade val="95000"/>
              <a:alpha val="50000"/>
              <a:satMod val="150000"/>
            </a:schemeClr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4450" dist="13970" dir="5400000" algn="ctr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twoPt" dir="tl"/>
          </a:scene3d>
          <a:sp3d prstMaterial="flat">
            <a:bevelT w="12700" h="25400" prst="coolSlant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Waveform</Template>
  <TotalTime>437</TotalTime>
  <Words>410</Words>
  <Application>Microsoft Office PowerPoint</Application>
  <PresentationFormat>Произвольный</PresentationFormat>
  <Paragraphs>36</Paragraphs>
  <Slides>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2" baseType="lpstr">
      <vt:lpstr>Тема Office</vt:lpstr>
      <vt:lpstr>На осуществление предпринимательской деятельности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В связи с введением на территории Приморского края режима повышенной готовности на основании постановления Губернатора Приморского края от 18.03.2020 № 21-пг  «О мерах по предотвращению распространения на территории Приморского края новой коронавирусной инфекции (COVID-2019)» продлено беззаявительное предоставление мер социальной поддержки</dc:title>
  <dc:creator>Ульзутуева Наталья Евгеньевна</dc:creator>
  <cp:lastModifiedBy>Ирина Викторовна Горбенко</cp:lastModifiedBy>
  <cp:revision>74</cp:revision>
  <cp:lastPrinted>2020-11-02T02:56:51Z</cp:lastPrinted>
  <dcterms:created xsi:type="dcterms:W3CDTF">2020-10-29T02:15:42Z</dcterms:created>
  <dcterms:modified xsi:type="dcterms:W3CDTF">2022-05-31T06:52:56Z</dcterms:modified>
</cp:coreProperties>
</file>

<file path=docProps/thumbnail.jpeg>
</file>